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1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4ED9EE-8F2A-4E06-87A2-36C0DD0993FD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A5ADE8-1FB8-43FD-A675-2B613EE00B6F}" type="datetime1">
              <a:rPr lang="de-DE" smtClean="0"/>
              <a:t>09.08.2020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9C95E-BEF0-4D2E-9127-B9099B238D2A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71757-BB18-44C5-813E-435E78C98126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3FACD6-565C-4118-ACD0-32ACCA9AF940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627DD0-092D-4AD9-AAE0-0513E170352E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CBEDB-B1DE-4F8C-AD4A-10AD3F77E1A9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FAFC6-AD0C-4B5B-B8B0-E729C6D4C810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DEF3C-A2B0-4F78-836D-1A1B1DEE5467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1D44B-9C44-467E-B481-41466CDBD2A7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354EEBD-0E7F-42E6-BE86-4864547D749E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274EF-79A2-4EAD-98EF-7E5BB5EA068D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"/>
              <a:t>Textmasterformate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DD379EC-906B-4CE5-98C2-3A156331FD9E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ogle.com/url?sa=i&amp;url=https://www.enbw.com/unternehmen/konzern/forschung/smarte-digitale-energiewelt/wasserstofftankstelle.html&amp;psig=AOvVaw09jQPyPzb9tl4OD9l9PWoN&amp;ust=1590236095693000&amp;source=images&amp;cd=vfe&amp;ved=0CAIQjRxqFwoTCODjrrS5x-kCFQAAAAAdAAAAABA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motomobil.at/test-technik/e-cars/658-google-auto&amp;psig=AOvVaw03nn2sHyeKL8bbh2Zz06bF&amp;ust=1590234913167000&amp;source=images&amp;cd=vfe&amp;ved=0CAIQjRxqFwoTCIi8luS5x-kCFQAAAAAdAAAAABAD" TargetMode="External"/><Relationship Id="rId2" Type="http://schemas.openxmlformats.org/officeDocument/2006/relationships/hyperlink" Target="https://www.google.com/url?sa=i&amp;url=https://www.act-led.de/2019/01/17/digitale-verkehrsschilder/&amp;psig=AOvVaw30xLc52cX1atmnM57ibOdz&amp;ust=1590232223964000&amp;source=images&amp;cd=vfe&amp;ved=0CAIQjRxqFwoTCKD11IOrx-kCFQAAAAAdAAAAABA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hteck 17">
            <a:extLst>
              <a:ext uri="{FF2B5EF4-FFF2-40B4-BE49-F238E27FC236}">
                <a16:creationId xmlns:a16="http://schemas.microsoft.com/office/drawing/2014/main" xmlns="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Mobilität im Indeland</a:t>
            </a:r>
            <a:endParaRPr lang="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600093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de-DE" dirty="0"/>
              <a:t>Gesamtschule Waldschule Eschweiler</a:t>
            </a:r>
          </a:p>
          <a:p>
            <a:pPr rtl="0"/>
            <a:r>
              <a:rPr lang="de-DE" dirty="0"/>
              <a:t>Herr Frenkel, Herr </a:t>
            </a:r>
            <a:r>
              <a:rPr lang="de-DE" dirty="0" err="1"/>
              <a:t>Wilwertz</a:t>
            </a:r>
            <a:r>
              <a:rPr lang="de-DE" dirty="0"/>
              <a:t> und Frau Vor / Präsentiert von Peter Pan und Enno </a:t>
            </a:r>
            <a:r>
              <a:rPr lang="de-DE" dirty="0" err="1"/>
              <a:t>Aßmus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Bild 5" descr="Nahaufnahme eines Logos&#10;&#10;Beschreibung wird automatisch generiert">
            <a:extLst>
              <a:ext uri="{FF2B5EF4-FFF2-40B4-BE49-F238E27FC236}">
                <a16:creationId xmlns:a16="http://schemas.microsoft.com/office/drawing/2014/main" xmlns="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254927"/>
            <a:ext cx="11260667" cy="31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F0BD58-899C-46CE-82CF-9D4F01E4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Selbstfahrendes Auto - </a:t>
            </a:r>
            <a:r>
              <a:rPr lang="de-DE" b="1" dirty="0"/>
              <a:t>Unfall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8A585D2-7008-41E8-8D52-60C4EEAAF2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Ordnungswidrigkeiten sind </a:t>
            </a:r>
            <a:r>
              <a:rPr lang="de-DE" dirty="0" smtClean="0"/>
              <a:t>Ordnungswidrigkeiten, </a:t>
            </a:r>
            <a:r>
              <a:rPr lang="de-DE" dirty="0"/>
              <a:t>davon wird keiner ausgenommen/bewahrt</a:t>
            </a:r>
          </a:p>
          <a:p>
            <a:r>
              <a:rPr lang="de-DE" dirty="0"/>
              <a:t>Wenn eine Mitschuld nachgewiesen werden kann, wird es Ausmaße auf den Prozess haben</a:t>
            </a:r>
          </a:p>
          <a:p>
            <a:r>
              <a:rPr lang="de-DE" dirty="0" smtClean="0"/>
              <a:t>Im Notfall </a:t>
            </a:r>
            <a:r>
              <a:rPr lang="de-DE" dirty="0"/>
              <a:t>muss der Fahrer handeln </a:t>
            </a:r>
          </a:p>
          <a:p>
            <a:r>
              <a:rPr lang="de-D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Die Blackbox kann als Beweis </a:t>
            </a:r>
            <a:r>
              <a:rPr lang="de-DE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verwendet werden, </a:t>
            </a:r>
            <a:r>
              <a:rPr lang="de-D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falls </a:t>
            </a:r>
            <a:r>
              <a:rPr lang="de-DE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etwas </a:t>
            </a:r>
            <a:r>
              <a:rPr lang="de-D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passiert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Inhaltsplatzhalter 6" descr="Ein Bild, das Tisch, Bet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xmlns="" id="{BAA05E81-61B2-45C2-A574-E08CCC1B5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2332383"/>
            <a:ext cx="5194300" cy="3075277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2BBE3E2-AC0E-42D8-83D6-C94D096D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666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55C90C-4277-4B97-B664-E2B13203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Wasserstofftankstellen &amp; Mobilitätszentrum 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xmlns="" id="{266F82EE-86BE-49FF-BAD8-E25503838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0" y="1717991"/>
            <a:ext cx="5194768" cy="4410352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ACBCE16-02C8-4989-B941-059E42B1B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717990"/>
            <a:ext cx="5194769" cy="4410351"/>
          </a:xfrm>
        </p:spPr>
        <p:txBody>
          <a:bodyPr/>
          <a:lstStyle/>
          <a:p>
            <a:r>
              <a:rPr lang="de-DE" dirty="0"/>
              <a:t>Ein zentrales Mobilitätszentrum, welches durch erneuerbare Energien betrieben wird</a:t>
            </a:r>
          </a:p>
          <a:p>
            <a:r>
              <a:rPr lang="de-DE" dirty="0"/>
              <a:t> Aus diesem zentralen Mobilitätszentrum können dann Busse/Züge alle </a:t>
            </a:r>
            <a:r>
              <a:rPr lang="de-DE" dirty="0" smtClean="0"/>
              <a:t>Ziele der Region </a:t>
            </a:r>
            <a:r>
              <a:rPr lang="de-DE" dirty="0"/>
              <a:t>ansteuern und somit kann man sich schnell </a:t>
            </a:r>
            <a:r>
              <a:rPr lang="de-DE" dirty="0" smtClean="0"/>
              <a:t>fortbewegen.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--------------------------------------------------------------------------------------------</a:t>
            </a:r>
          </a:p>
          <a:p>
            <a:r>
              <a:rPr lang="de-DE" dirty="0" smtClean="0"/>
              <a:t>Vor Ort</a:t>
            </a:r>
            <a:r>
              <a:rPr lang="de-DE" dirty="0" smtClean="0"/>
              <a:t> </a:t>
            </a:r>
            <a:r>
              <a:rPr lang="de-DE" dirty="0"/>
              <a:t>kann zentral Wasserstoff hergestellt werden</a:t>
            </a:r>
          </a:p>
          <a:p>
            <a:r>
              <a:rPr lang="de-DE" dirty="0">
                <a:sym typeface="Wingdings" panose="05000000000000000000" pitchFamily="2" charset="2"/>
              </a:rPr>
              <a:t> Mobilitätszentrum dient als Knotenpunkt im 	  Indeland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844B261-2D06-4A15-89CC-A9D67F38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0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306CDF-523C-40C2-89B1-E0CD0180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Wasserstofftankstellen &amp; Mobilitätszentrum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A37C7E9-E231-442B-A79E-8A954AC88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Wasser kann aus dem </a:t>
            </a:r>
            <a:r>
              <a:rPr lang="de-DE" dirty="0" err="1" smtClean="0"/>
              <a:t>Indesee</a:t>
            </a:r>
            <a:r>
              <a:rPr lang="de-DE" dirty="0" smtClean="0"/>
              <a:t> </a:t>
            </a:r>
            <a:r>
              <a:rPr lang="de-DE" dirty="0"/>
              <a:t>zur Herstellung des Wasserstoffs genutzt </a:t>
            </a:r>
            <a:r>
              <a:rPr lang="de-DE" dirty="0" smtClean="0"/>
              <a:t>werden. </a:t>
            </a:r>
            <a:endParaRPr lang="de-DE" dirty="0"/>
          </a:p>
          <a:p>
            <a:r>
              <a:rPr lang="de-DE" dirty="0"/>
              <a:t>Verteilung kann durch Rohre unter der Straße </a:t>
            </a:r>
            <a:r>
              <a:rPr lang="de-DE" dirty="0" smtClean="0"/>
              <a:t>erfolgen, die </a:t>
            </a:r>
            <a:r>
              <a:rPr lang="de-DE" dirty="0"/>
              <a:t>neu gebaut </a:t>
            </a:r>
            <a:r>
              <a:rPr lang="de-DE" dirty="0" smtClean="0"/>
              <a:t>werden.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D4AED85-32D4-4829-A7E0-0BDAA7256A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Die Busse können durch ein Top-down-Pantographen aufgeladen werden. Dies kann die </a:t>
            </a:r>
            <a:r>
              <a:rPr lang="de-DE" dirty="0" err="1"/>
              <a:t>Aufladezeit</a:t>
            </a:r>
            <a:r>
              <a:rPr lang="de-DE" dirty="0"/>
              <a:t> erheblich verkürzen.</a:t>
            </a:r>
          </a:p>
          <a:p>
            <a:r>
              <a:rPr lang="de-DE" dirty="0" smtClean="0"/>
              <a:t>Die </a:t>
            </a:r>
            <a:r>
              <a:rPr lang="de-DE" dirty="0"/>
              <a:t>gewonnene Energie aus den Windrädern aus der Umgebung kann man </a:t>
            </a:r>
            <a:r>
              <a:rPr lang="de-DE" dirty="0" smtClean="0"/>
              <a:t>direkt </a:t>
            </a:r>
            <a:r>
              <a:rPr lang="de-DE" dirty="0"/>
              <a:t>in die Züge </a:t>
            </a:r>
            <a:r>
              <a:rPr lang="de-DE" dirty="0" smtClean="0"/>
              <a:t>bzw.</a:t>
            </a:r>
            <a:r>
              <a:rPr lang="de-DE" dirty="0" smtClean="0"/>
              <a:t> </a:t>
            </a:r>
            <a:r>
              <a:rPr lang="de-DE" dirty="0"/>
              <a:t>Busse </a:t>
            </a:r>
            <a:r>
              <a:rPr lang="de-DE" dirty="0" smtClean="0"/>
              <a:t>einspeichern.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21059C4-4430-4709-91C8-89D4B229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3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0BD058-2290-418C-96C1-E8162C22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Wasserstofftankstelle </a:t>
            </a:r>
            <a:r>
              <a:rPr lang="de-DE" dirty="0"/>
              <a:t>&amp; Mobilitätszentrum 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 descr="Ein Bild, das Gebäude, blau, Schild, Straße enthält.&#10;&#10;Automatisch generierte Beschreibung">
            <a:extLst>
              <a:ext uri="{FF2B5EF4-FFF2-40B4-BE49-F238E27FC236}">
                <a16:creationId xmlns:a16="http://schemas.microsoft.com/office/drawing/2014/main" xmlns="" id="{6A549E78-4D4D-44C9-A615-69CFD1632C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228004"/>
            <a:ext cx="5194769" cy="3633046"/>
          </a:xfrm>
        </p:spPr>
      </p:pic>
      <p:pic>
        <p:nvPicPr>
          <p:cNvPr id="9" name="Inhaltsplatzhalter 8" descr="Ein Bild, das draußen, Straße, Szene, Autobahn enthält.&#10;&#10;Automatisch generierte Beschreibung">
            <a:extLst>
              <a:ext uri="{FF2B5EF4-FFF2-40B4-BE49-F238E27FC236}">
                <a16:creationId xmlns:a16="http://schemas.microsoft.com/office/drawing/2014/main" xmlns="" id="{B09C7F03-07E4-44D3-A968-A6C19338F9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2228004"/>
            <a:ext cx="5194300" cy="3548431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0D3AF4A-0C38-4A92-BC1A-061560BC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1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FBF643-83DF-4134-8E3B-EA720E6B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Schlusssatz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597D073-13CA-421B-B440-0A3B89AD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Seien Sie nicht wie Reiner Rot, still stehend ohne Fortschritt,</a:t>
            </a:r>
          </a:p>
          <a:p>
            <a:pPr marL="0" indent="0" algn="ctr">
              <a:buNone/>
            </a:pPr>
            <a:r>
              <a:rPr lang="de-DE" dirty="0"/>
              <a:t> sondern wie Günther </a:t>
            </a:r>
            <a:r>
              <a:rPr lang="de-DE" dirty="0" smtClean="0"/>
              <a:t>Grün, </a:t>
            </a:r>
            <a:r>
              <a:rPr lang="de-DE" dirty="0"/>
              <a:t>bereit für den Fortschritt in die richtige Richtung.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376B4EE-8F17-4ADF-B15B-376AC8E4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09.08.2020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F8E0B54-0BC2-48D0-BF11-B8ADF586F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81C67B4-DF71-4901-8C9B-7B341870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416300" cy="0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  <a:t/>
            </a: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F5FCFC2B-3FE6-45FE-AA21-BA3FF66AC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8F2325C2-BD99-4075-BEEF-2B29B119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416300" cy="0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  <a:t/>
            </a: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AE1DCF40-2096-45CE-AD9A-F5413E05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78432"/>
            <a:ext cx="65" cy="461665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466B6793-6315-49FD-818E-96B35B35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416300" cy="0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  <a:t/>
            </a: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FA5AE9D8-DD3F-4B7D-98D8-989F33A0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74E227BF-3D76-4863-8B04-1A5180CB0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416300" cy="0"/>
          </a:xfrm>
          <a:prstGeom prst="rect">
            <a:avLst/>
          </a:prstGeom>
          <a:solidFill>
            <a:srgbClr val="4044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  <a:t/>
            </a: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DCDDDE"/>
                </a:solidFill>
                <a:effectLst/>
                <a:latin typeface="Whitney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667ACD-2D4B-40B0-BE26-CABEF901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523AB2A-144D-4D42-AA9F-22158CB7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hlinkClick r:id="rId2"/>
              </a:rPr>
              <a:t>https://www.google.com/url?sa=i&amp;url=https%3A%2F%2Fwww.act-led.de%2F2019%2F01%2F17%2Fdigitale-verkehrsschilder%2F&amp;psig=AOvVaw30xLc52cX1atmnM57ibOdz&amp;ust=1590232223964000&amp;source=images&amp;cd=vfe&amp;ved=0CAIQjRxqFwoTCKD11IOrx-kCFQAAAAAdAAAAABAE</a:t>
            </a:r>
            <a:endParaRPr lang="de-DE" dirty="0"/>
          </a:p>
          <a:p>
            <a:r>
              <a:rPr lang="de-DE" dirty="0"/>
              <a:t>https://www.google.com/url?sa=i&amp;url=https%3A%2F%2Fgerman.alibaba.com%2Fproduct-detail%2Ftraffic-light-sensor-for-vehicle-detection-traffic-management-with-wireless-network-60484693923.html&amp;psig=AOvVaw1PwsXA8Ubxj-5l8giE4TJN&amp;ust=1590232841552000&amp;source=images&amp;cd=vfe&amp;ved=0CAIQjRxqFwoTCKCv3JCtx-kCFQAAAAAdAAAAABAG</a:t>
            </a:r>
          </a:p>
          <a:p>
            <a:r>
              <a:rPr lang="de-DE" dirty="0"/>
              <a:t>https://www.google.com/url?sa=i&amp;url=https%3A%2F%2Fwww.enbw.com%2Funternehmen%2Fkonzern%2Fforschung%2Fsmarte-digitale-energiewelt%2Fwasserstofftankstelle.html&amp;psig=AOvVaw09jQPyPzb9tl4OD9l9PWoN&amp;ust=1590236095693000&amp;source=images&amp;cd=vfe&amp;ved=0CAIQjRxqFwoTCODjrrS5x-kCFQAAAAAdAAAAABAE</a:t>
            </a:r>
          </a:p>
          <a:p>
            <a:r>
              <a:rPr lang="de-DE" dirty="0"/>
              <a:t>https://www.google.com/url?sa=i&amp;url=https%3A%2F%2Fwww.automobilwoche.de%2Farticle%2F20181213%2FNACHRICHTEN%2F181219954%2Funfall---moral-code-fuer-selbstfahrende-autos-wen-soll-ein-autonomes-fahrzeug-schuetzen&amp;psig=AOvVaw1rVpwWPf1CpvMmevj7qhqX&amp;ust=1590235448741000&amp;source=images&amp;cd=vfe&amp;ved=0CAIQjRxqFwoTCLiz_9y5x-kCFQAAAAAdAAAAABAD</a:t>
            </a:r>
          </a:p>
          <a:p>
            <a:r>
              <a:rPr lang="de-DE" dirty="0">
                <a:hlinkClick r:id="rId3"/>
              </a:rPr>
              <a:t>https://www.google.com/url?sa=i&amp;url=https%3A%2F%2Fmotomobil.at%2Ftest-technik%2Fe-cars%2F658-google-auto&amp;psig=AOvVaw03nn2sHyeKL8bbh2Zz06bF&amp;ust=1590234913167000&amp;source=images&amp;cd=vfe&amp;ved=0CAIQjRxqFwoTCIi8luS5x-kCFQAAAAAdAAAAABAD</a:t>
            </a:r>
            <a:endParaRPr lang="de-DE" dirty="0"/>
          </a:p>
          <a:p>
            <a:r>
              <a:rPr lang="de-DE" dirty="0"/>
              <a:t>https://www.google.com/url?sa=i&amp;url=https%3A%2F%2Fwww.energie-bau.at%2Fstrom-steuerung%2F2780-erste-solar-seilbahn-eroeffnet&amp;psig=AOvVaw0q-u7IyLelLhgBr1hAKIEM&amp;ust=1590234785596000&amp;source=images&amp;cd=vfe&amp;ved=0CAIQjRxqFwoTCOjFo-m5x-kCFQAAAAAdAAAAABAD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67440B9-8BB1-4260-A9EF-FC65C232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91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0C33F7-CD63-46A2-9527-C0344260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A56023E-9386-4FB6-8BE7-6F275A67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de-DE" sz="3200" dirty="0"/>
              <a:t>,,Intelligente Straße‘‘</a:t>
            </a:r>
          </a:p>
          <a:p>
            <a:pPr algn="ctr">
              <a:buFontTx/>
              <a:buChar char="-"/>
            </a:pPr>
            <a:r>
              <a:rPr lang="de-DE" sz="3200" dirty="0" smtClean="0"/>
              <a:t>Solargondeln </a:t>
            </a:r>
            <a:r>
              <a:rPr lang="de-DE" sz="3200" dirty="0"/>
              <a:t>&amp; </a:t>
            </a:r>
            <a:r>
              <a:rPr lang="de-DE" sz="3200" dirty="0" smtClean="0"/>
              <a:t>selbstfahrende Fahrzeuge</a:t>
            </a:r>
            <a:endParaRPr lang="de-DE" sz="3200" dirty="0"/>
          </a:p>
          <a:p>
            <a:pPr algn="ctr">
              <a:buFontTx/>
              <a:buChar char="-"/>
            </a:pPr>
            <a:r>
              <a:rPr lang="de-DE" sz="3200" dirty="0"/>
              <a:t>Wasserstofftankstellen &amp; Mobilitätszentrum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4723AA4-8870-4216-AA3A-220DF529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DE85F5-0328-4416-BAC9-B72FB8DC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Unsere Charaktere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56B918-F7DA-4863-AD40-6AB90056D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/>
              <a:t>Reiner Rot (Rentner, 83, mag keine Veränderung)</a:t>
            </a:r>
          </a:p>
          <a:p>
            <a:pPr algn="ctr"/>
            <a:r>
              <a:rPr lang="de-DE" dirty="0"/>
              <a:t>Gloria Gelb (Arbeitet, in den 40ern, </a:t>
            </a:r>
            <a:r>
              <a:rPr lang="de-DE" dirty="0" smtClean="0"/>
              <a:t>Elektroautobesitzerin</a:t>
            </a:r>
            <a:r>
              <a:rPr lang="de-DE" dirty="0"/>
              <a:t>) </a:t>
            </a:r>
          </a:p>
          <a:p>
            <a:pPr algn="ctr"/>
            <a:r>
              <a:rPr lang="de-DE" dirty="0"/>
              <a:t>Günther Grün (Student, 20, kein Geld, Führerschein und will ein Auto)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75C4F19-85A9-4F32-8062-E5C06A69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627DD0-092D-4AD9-AAE0-0513E170352E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0A5CDD-1E4A-42A5-8E66-86F5B965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33450"/>
            <a:ext cx="3385819" cy="1722419"/>
          </a:xfrm>
        </p:spPr>
        <p:txBody>
          <a:bodyPr/>
          <a:lstStyle/>
          <a:p>
            <a:r>
              <a:rPr lang="de-DE" dirty="0"/>
              <a:t>,,Intelligente Straße‘‘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</a:p>
        </p:txBody>
      </p:sp>
      <p:pic>
        <p:nvPicPr>
          <p:cNvPr id="7" name="Inhaltsplatzhalter 6" descr="Ein Bild, das Gebäude, draußen, Schild, Stadt enthält.&#10;&#10;Automatisch generierte Beschreibung">
            <a:extLst>
              <a:ext uri="{FF2B5EF4-FFF2-40B4-BE49-F238E27FC236}">
                <a16:creationId xmlns:a16="http://schemas.microsoft.com/office/drawing/2014/main" xmlns="" id="{6F3706E0-9B81-4989-AC3B-2D9AB33B6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11" y="1266429"/>
            <a:ext cx="6812784" cy="4325142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D983169-79E9-484C-9564-2897BD598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de-DE" dirty="0"/>
              <a:t>Eine Straße, die mit dem Fahrzeug kommuniziert, um den Verkehrsfluss zu </a:t>
            </a:r>
            <a:r>
              <a:rPr lang="de-DE" dirty="0" smtClean="0"/>
              <a:t>verbessern</a:t>
            </a:r>
            <a:endParaRPr lang="de-DE" dirty="0"/>
          </a:p>
          <a:p>
            <a:pPr algn="ctr"/>
            <a:r>
              <a:rPr lang="de-DE" dirty="0"/>
              <a:t>z</a:t>
            </a:r>
            <a:r>
              <a:rPr lang="de-DE" dirty="0" smtClean="0"/>
              <a:t>. B. </a:t>
            </a:r>
            <a:r>
              <a:rPr lang="de-DE" dirty="0"/>
              <a:t>indem die Straßenschilder </a:t>
            </a:r>
            <a:r>
              <a:rPr lang="de-DE" dirty="0"/>
              <a:t>oder die Ampelphasen an </a:t>
            </a:r>
            <a:r>
              <a:rPr lang="de-DE" dirty="0"/>
              <a:t>den Verkehrsfluss angepasst </a:t>
            </a:r>
            <a:r>
              <a:rPr lang="de-DE" dirty="0" smtClean="0"/>
              <a:t>werden.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6FE68FE-0800-4C09-8DCC-A4D601E9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54EEBD-0E7F-42E6-BE86-4864547D749E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8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F8D8A6-E323-4B93-AA50-4CBF162B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8961"/>
            <a:ext cx="11029616" cy="489839"/>
          </a:xfrm>
        </p:spPr>
        <p:txBody>
          <a:bodyPr>
            <a:normAutofit fontScale="90000"/>
          </a:bodyPr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6363F6-FC4D-437B-86F8-186CB9839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729659"/>
            <a:ext cx="5194767" cy="5131392"/>
          </a:xfrm>
        </p:spPr>
        <p:txBody>
          <a:bodyPr/>
          <a:lstStyle/>
          <a:p>
            <a:pPr algn="ctr"/>
            <a:r>
              <a:rPr lang="de-DE" dirty="0"/>
              <a:t>Was benötigt das Auto, um mit der Straße zu kommunizieren?</a:t>
            </a:r>
          </a:p>
          <a:p>
            <a:pPr algn="ctr"/>
            <a:r>
              <a:rPr lang="de-DE" dirty="0"/>
              <a:t> &gt; GPS-System: empfängt Signale von Satelliten</a:t>
            </a:r>
          </a:p>
          <a:p>
            <a:pPr algn="ctr"/>
            <a:r>
              <a:rPr lang="de-DE" dirty="0"/>
              <a:t> &gt; Beschleunigungs-Sensoren: Spur, Geschwindigkeit, etc.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18DD7BF-BB56-4E99-8ECD-FB7FDD98E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729659"/>
            <a:ext cx="5194769" cy="5131392"/>
          </a:xfrm>
        </p:spPr>
        <p:txBody>
          <a:bodyPr/>
          <a:lstStyle/>
          <a:p>
            <a:r>
              <a:rPr lang="de-DE" dirty="0"/>
              <a:t>Wie kann das Auto mit der Straße kommunizieren? </a:t>
            </a:r>
          </a:p>
          <a:p>
            <a:r>
              <a:rPr lang="de-DE" dirty="0"/>
              <a:t>&gt; Mobilfunk (4G/5G) oder WLAN</a:t>
            </a:r>
          </a:p>
          <a:p>
            <a:r>
              <a:rPr lang="de-DE" dirty="0"/>
              <a:t> &gt; Bluetooth</a:t>
            </a:r>
          </a:p>
          <a:p>
            <a:r>
              <a:rPr lang="de-DE" dirty="0"/>
              <a:t>&gt; GPS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F19E99A-0732-423F-B37C-E7796EE9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39738C-6032-4629-9435-4F80CE34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8961"/>
            <a:ext cx="11029616" cy="146939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08D6F89-0572-444C-BD56-C06FD86EA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622301"/>
            <a:ext cx="5194767" cy="5238750"/>
          </a:xfrm>
        </p:spPr>
        <p:txBody>
          <a:bodyPr/>
          <a:lstStyle/>
          <a:p>
            <a:r>
              <a:rPr lang="de-DE" dirty="0"/>
              <a:t>Wieso könnte </a:t>
            </a:r>
            <a:r>
              <a:rPr lang="de-DE" dirty="0" smtClean="0"/>
              <a:t>dies </a:t>
            </a:r>
            <a:r>
              <a:rPr lang="de-DE" dirty="0"/>
              <a:t>sinnvoll sein? </a:t>
            </a:r>
          </a:p>
          <a:p>
            <a:r>
              <a:rPr lang="de-DE" dirty="0"/>
              <a:t>&gt; Ampelschaltung: Leere Straßen bleiben </a:t>
            </a:r>
            <a:r>
              <a:rPr lang="de-DE" dirty="0" smtClean="0"/>
              <a:t>rot</a:t>
            </a:r>
            <a:r>
              <a:rPr lang="de-DE" dirty="0"/>
              <a:t>, gut befahrene Grünphase</a:t>
            </a:r>
          </a:p>
          <a:p>
            <a:r>
              <a:rPr lang="de-DE" dirty="0"/>
              <a:t> &gt; Verkehrszeichen: Passen sich an Autos/Verkehr an </a:t>
            </a:r>
          </a:p>
          <a:p>
            <a:r>
              <a:rPr lang="de-DE" dirty="0"/>
              <a:t>&gt; Straßeninfos: Staus, Baustellen, Unfälle etc.</a:t>
            </a:r>
          </a:p>
        </p:txBody>
      </p:sp>
      <p:pic>
        <p:nvPicPr>
          <p:cNvPr id="7" name="Inhaltsplatzhalter 6" descr="Ein Bild, das Tisch, schwarz enthält.&#10;&#10;Automatisch generierte Beschreibung">
            <a:extLst>
              <a:ext uri="{FF2B5EF4-FFF2-40B4-BE49-F238E27FC236}">
                <a16:creationId xmlns:a16="http://schemas.microsoft.com/office/drawing/2014/main" xmlns="" id="{3C9BAE7A-B489-4285-B4D3-731A0B0E0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1019175"/>
            <a:ext cx="4445000" cy="444500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05FE779-8F06-46FC-9498-8CD19C1A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8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3202D55-ABE5-49CF-BCE0-DD07C617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81193" y="68961"/>
            <a:ext cx="11029616" cy="288848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B030F86-AB2B-4CE8-A355-3E0747763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662609"/>
            <a:ext cx="5194767" cy="5198441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Wie kann man die Integration der Kommunikation ins Auto ermöglichen? </a:t>
            </a:r>
            <a:r>
              <a:rPr lang="de-DE" dirty="0" smtClean="0"/>
              <a:t>(privat</a:t>
            </a:r>
            <a:r>
              <a:rPr lang="de-DE" dirty="0"/>
              <a:t>) </a:t>
            </a:r>
          </a:p>
          <a:p>
            <a:pPr algn="ctr"/>
            <a:r>
              <a:rPr lang="de-DE" dirty="0"/>
              <a:t>&gt; Eine Starterbox, die alle nötigen Sensoren und Empfänger enthält </a:t>
            </a:r>
          </a:p>
          <a:p>
            <a:pPr algn="ctr"/>
            <a:r>
              <a:rPr lang="de-DE" dirty="0"/>
              <a:t>&gt; Starterbox wird im Kofferraum eingebaut und kommuniziert mit </a:t>
            </a:r>
            <a:r>
              <a:rPr lang="de-DE" dirty="0" smtClean="0"/>
              <a:t>der Straße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4A811DB7-D3E2-40DF-B0D1-27D092BF7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662609"/>
            <a:ext cx="5194769" cy="519844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In welchen Fahrzeugen wäre es empfehlenswert, dies einzubauen?</a:t>
            </a:r>
          </a:p>
          <a:p>
            <a:r>
              <a:rPr lang="de-DE" dirty="0"/>
              <a:t>&gt; Individualverkehr, Warenverteilung per LKWs</a:t>
            </a:r>
          </a:p>
          <a:p>
            <a:r>
              <a:rPr lang="de-DE" dirty="0"/>
              <a:t>&gt; ÖPNV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66E6395-A0B1-40DE-832A-28241E20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10EC12-9901-4313-9EDA-5CF04271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Solargondeln </a:t>
            </a:r>
            <a:r>
              <a:rPr lang="de-DE" dirty="0"/>
              <a:t>&amp; </a:t>
            </a:r>
            <a:r>
              <a:rPr lang="de-DE" dirty="0" smtClean="0"/>
              <a:t>Selbstfahrende Fahrzeuge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821B80-0BD9-446E-9240-7C3DED747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717991"/>
            <a:ext cx="5194767" cy="4143060"/>
          </a:xfrm>
        </p:spPr>
        <p:txBody>
          <a:bodyPr/>
          <a:lstStyle/>
          <a:p>
            <a:r>
              <a:rPr lang="de-DE" dirty="0"/>
              <a:t>Als Vorbild nehmen wir die Solarbahn aus der Schweiz, diese wurde von Tesla entwickelt und hat einen 51 Kilowatt Antrieb. </a:t>
            </a:r>
          </a:p>
          <a:p>
            <a:r>
              <a:rPr lang="de-DE" dirty="0"/>
              <a:t>Die Sonnenkraft wird in der Batterie gespeichert und in Strom </a:t>
            </a:r>
            <a:r>
              <a:rPr lang="de-DE" dirty="0" smtClean="0"/>
              <a:t>umgewandelt. </a:t>
            </a:r>
            <a:endParaRPr lang="de-DE" dirty="0"/>
          </a:p>
          <a:p>
            <a:r>
              <a:rPr lang="de-DE" dirty="0"/>
              <a:t>Der Strom wird dann in das dazugehörige Gasthaus </a:t>
            </a:r>
            <a:r>
              <a:rPr lang="de-DE" dirty="0" smtClean="0"/>
              <a:t>geleitet.</a:t>
            </a:r>
            <a:endParaRPr lang="de-DE" dirty="0"/>
          </a:p>
          <a:p>
            <a:r>
              <a:rPr lang="de-DE" dirty="0" smtClean="0"/>
              <a:t>In </a:t>
            </a:r>
            <a:r>
              <a:rPr lang="de-DE" dirty="0"/>
              <a:t>der Schweiz hat sich die Mitarbeiterzahl von 20 </a:t>
            </a:r>
            <a:r>
              <a:rPr lang="de-DE" dirty="0" smtClean="0"/>
              <a:t>Personen</a:t>
            </a:r>
            <a:r>
              <a:rPr lang="de-DE" dirty="0" smtClean="0"/>
              <a:t> </a:t>
            </a:r>
            <a:r>
              <a:rPr lang="de-DE" dirty="0"/>
              <a:t>auf 400 </a:t>
            </a:r>
            <a:r>
              <a:rPr lang="de-DE" dirty="0" smtClean="0"/>
              <a:t>Personen</a:t>
            </a:r>
            <a:r>
              <a:rPr lang="de-DE" dirty="0" smtClean="0"/>
              <a:t> erhöht.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C509C37-B0B4-4861-A884-4A7961784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717991"/>
            <a:ext cx="5194769" cy="4143060"/>
          </a:xfrm>
        </p:spPr>
        <p:txBody>
          <a:bodyPr/>
          <a:lstStyle/>
          <a:p>
            <a:r>
              <a:rPr lang="de-DE" b="1" dirty="0"/>
              <a:t>Vollautomatisiertes Fahren</a:t>
            </a:r>
            <a:endParaRPr lang="de-DE" dirty="0"/>
          </a:p>
          <a:p>
            <a:r>
              <a:rPr lang="de-DE" dirty="0"/>
              <a:t>Der Fahrer muss dennoch fahrtüchtig sein, um im Bedarfsfall die Fahraufgabe übernehmen zu können.</a:t>
            </a:r>
          </a:p>
          <a:p>
            <a:r>
              <a:rPr lang="de-DE" b="1" dirty="0"/>
              <a:t>Autonomes Fahren</a:t>
            </a:r>
          </a:p>
          <a:p>
            <a:r>
              <a:rPr lang="de-DE" dirty="0"/>
              <a:t>Alle Personen im Wagen werden somit zu </a:t>
            </a:r>
            <a:r>
              <a:rPr lang="de-DE" dirty="0" smtClean="0"/>
              <a:t>Passagieren.</a:t>
            </a:r>
            <a:endParaRPr lang="de-DE" dirty="0"/>
          </a:p>
          <a:p>
            <a:r>
              <a:rPr lang="de-DE" dirty="0"/>
              <a:t>Das Auto (Sensoren) kommuniziert mit dem Straßensystem, wodurch mehr Daten zur Verfügung stehen. Somit wird eine erhöhte Sicherheit </a:t>
            </a:r>
            <a:r>
              <a:rPr lang="de-DE" dirty="0" smtClean="0"/>
              <a:t>gewährleistet.</a:t>
            </a:r>
            <a:endParaRPr lang="de-DE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3B1B367-E41F-421A-995C-5F413E23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6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427124-0851-4B9A-A52F-7F12173B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Solargondel &amp; Selbstfahrendes Auto</a:t>
            </a:r>
          </a:p>
        </p:txBody>
      </p:sp>
      <p:pic>
        <p:nvPicPr>
          <p:cNvPr id="7" name="Inhaltsplatzhalter 6" descr="Ein Bild, das draußen, Gras, Berg, Feld enthält.&#10;&#10;Automatisch generierte Beschreibung">
            <a:extLst>
              <a:ext uri="{FF2B5EF4-FFF2-40B4-BE49-F238E27FC236}">
                <a16:creationId xmlns:a16="http://schemas.microsoft.com/office/drawing/2014/main" xmlns="" id="{881770E9-C63F-44C6-A300-B0A17200A0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2311486"/>
            <a:ext cx="5355949" cy="3465340"/>
          </a:xfrm>
        </p:spPr>
      </p:pic>
      <p:pic>
        <p:nvPicPr>
          <p:cNvPr id="9" name="Inhaltsplatzhalter 8" descr="Ein Bild, das Straße, draußen, Auto, Gras enthält.&#10;&#10;Automatisch generierte Beschreibung">
            <a:extLst>
              <a:ext uri="{FF2B5EF4-FFF2-40B4-BE49-F238E27FC236}">
                <a16:creationId xmlns:a16="http://schemas.microsoft.com/office/drawing/2014/main" xmlns="" id="{50A8EBE8-1786-4C20-B620-BB7386901C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2311486"/>
            <a:ext cx="5355949" cy="346534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274B1A1-1C33-421E-B092-2A68512F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AE019-BB99-4C3A-AA2C-A36C39CE4DCB}" type="datetime1">
              <a:rPr lang="de-DE" smtClean="0"/>
              <a:t>09.08.2020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910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88_TF33552983" id="{576DBA50-8B91-4A4D-83D9-7E9D2BF5E738}" vid="{40B35DA9-BDA0-45AF-A640-2DB6EA94DA7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{B7B5AE4D-E318-4802-8B04-FECA0512F48E}tf33552983</Template>
  <TotalTime>0</TotalTime>
  <Words>591</Words>
  <Application>Microsoft Office PowerPoint</Application>
  <PresentationFormat>Breitbild</PresentationFormat>
  <Paragraphs>90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inherit</vt:lpstr>
      <vt:lpstr>Whitney</vt:lpstr>
      <vt:lpstr>Wingdings</vt:lpstr>
      <vt:lpstr>Wingdings 2</vt:lpstr>
      <vt:lpstr>DividendVTI</vt:lpstr>
      <vt:lpstr>Mobilität im Indeland</vt:lpstr>
      <vt:lpstr>Inhaltsverzeichnis</vt:lpstr>
      <vt:lpstr>Unsere Charaktere</vt:lpstr>
      <vt:lpstr>,,Intelligente Straße‘‘   </vt:lpstr>
      <vt:lpstr>PowerPoint-Präsentation</vt:lpstr>
      <vt:lpstr>PowerPoint-Präsentation</vt:lpstr>
      <vt:lpstr>PowerPoint-Präsentation</vt:lpstr>
      <vt:lpstr>Solargondeln &amp; Selbstfahrende Fahrzeuge </vt:lpstr>
      <vt:lpstr>Solargondel &amp; Selbstfahrendes Auto</vt:lpstr>
      <vt:lpstr>Selbstfahrendes Auto - Unfall </vt:lpstr>
      <vt:lpstr>Wasserstofftankstellen &amp; Mobilitätszentrum  </vt:lpstr>
      <vt:lpstr>Wasserstofftankstellen &amp; Mobilitätszentrum  </vt:lpstr>
      <vt:lpstr>Wasserstofftankstelle &amp; Mobilitätszentrum  </vt:lpstr>
      <vt:lpstr>Schlusssatz</vt:lpstr>
      <vt:lpstr>Quellen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2020-05-22T10:53:11Z</dcterms:created>
  <dcterms:modified xsi:type="dcterms:W3CDTF">2020-08-09T15:43:39Z</dcterms:modified>
</cp:coreProperties>
</file>